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3"/>
  </p:notesMasterIdLst>
  <p:handoutMasterIdLst>
    <p:handoutMasterId r:id="rId34"/>
  </p:handoutMasterIdLst>
  <p:sldIdLst>
    <p:sldId id="256" r:id="rId2"/>
    <p:sldId id="257" r:id="rId3"/>
    <p:sldId id="258" r:id="rId4"/>
    <p:sldId id="259" r:id="rId5"/>
    <p:sldId id="272" r:id="rId6"/>
    <p:sldId id="261" r:id="rId7"/>
    <p:sldId id="262" r:id="rId8"/>
    <p:sldId id="274" r:id="rId9"/>
    <p:sldId id="273" r:id="rId10"/>
    <p:sldId id="275" r:id="rId11"/>
    <p:sldId id="263" r:id="rId12"/>
    <p:sldId id="264" r:id="rId13"/>
    <p:sldId id="276" r:id="rId14"/>
    <p:sldId id="265" r:id="rId15"/>
    <p:sldId id="266" r:id="rId16"/>
    <p:sldId id="278" r:id="rId17"/>
    <p:sldId id="279" r:id="rId18"/>
    <p:sldId id="277" r:id="rId19"/>
    <p:sldId id="267" r:id="rId20"/>
    <p:sldId id="280" r:id="rId21"/>
    <p:sldId id="268" r:id="rId22"/>
    <p:sldId id="282" r:id="rId23"/>
    <p:sldId id="281" r:id="rId24"/>
    <p:sldId id="269" r:id="rId25"/>
    <p:sldId id="283" r:id="rId26"/>
    <p:sldId id="270" r:id="rId27"/>
    <p:sldId id="284" r:id="rId28"/>
    <p:sldId id="271" r:id="rId29"/>
    <p:sldId id="285" r:id="rId30"/>
    <p:sldId id="286" r:id="rId31"/>
    <p:sldId id="287" r:id="rId32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3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21"/>
  <c:chart>
    <c:autoTitleDeleted val="1"/>
    <c:plotArea>
      <c:layout>
        <c:manualLayout>
          <c:layoutTarget val="inner"/>
          <c:xMode val="edge"/>
          <c:yMode val="edge"/>
          <c:x val="0.4179200196129334"/>
          <c:y val="0"/>
          <c:w val="0.53644763594691458"/>
          <c:h val="0.81275818783521581"/>
        </c:manualLayout>
      </c:layout>
      <c:bar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Post-Graduate</c:v>
                </c:pt>
              </c:strCache>
            </c:strRef>
          </c:tx>
          <c:dLbls>
            <c:delete val="1"/>
          </c:dLbls>
          <c:cat>
            <c:strRef>
              <c:f>Sheet1!$A$2:$A$8</c:f>
              <c:strCache>
                <c:ptCount val="7"/>
                <c:pt idx="0">
                  <c:v>Computer Use</c:v>
                </c:pt>
                <c:pt idx="1">
                  <c:v>Research</c:v>
                </c:pt>
                <c:pt idx="2">
                  <c:v>Group Study</c:v>
                </c:pt>
                <c:pt idx="3">
                  <c:v>Independent Study</c:v>
                </c:pt>
                <c:pt idx="4">
                  <c:v>Time Between Classes</c:v>
                </c:pt>
                <c:pt idx="5">
                  <c:v>Course Taught in the Library</c:v>
                </c:pt>
                <c:pt idx="6">
                  <c:v>Other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20</c:v>
                </c:pt>
                <c:pt idx="2">
                  <c:v>20</c:v>
                </c:pt>
                <c:pt idx="3">
                  <c:v>60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Seniors</c:v>
                </c:pt>
              </c:strCache>
            </c:strRef>
          </c:tx>
          <c:dLbls>
            <c:delete val="1"/>
          </c:dLbls>
          <c:cat>
            <c:strRef>
              <c:f>Sheet1!$A$2:$A$8</c:f>
              <c:strCache>
                <c:ptCount val="7"/>
                <c:pt idx="0">
                  <c:v>Computer Use</c:v>
                </c:pt>
                <c:pt idx="1">
                  <c:v>Research</c:v>
                </c:pt>
                <c:pt idx="2">
                  <c:v>Group Study</c:v>
                </c:pt>
                <c:pt idx="3">
                  <c:v>Independent Study</c:v>
                </c:pt>
                <c:pt idx="4">
                  <c:v>Time Between Classes</c:v>
                </c:pt>
                <c:pt idx="5">
                  <c:v>Course Taught in the Library</c:v>
                </c:pt>
                <c:pt idx="6">
                  <c:v>Other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27</c:v>
                </c:pt>
                <c:pt idx="1">
                  <c:v>6.5</c:v>
                </c:pt>
                <c:pt idx="2">
                  <c:v>12.5</c:v>
                </c:pt>
                <c:pt idx="3">
                  <c:v>21</c:v>
                </c:pt>
                <c:pt idx="4">
                  <c:v>14.5</c:v>
                </c:pt>
                <c:pt idx="5">
                  <c:v>10.5</c:v>
                </c:pt>
                <c:pt idx="6">
                  <c:v>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Juniors</c:v>
                </c:pt>
              </c:strCache>
            </c:strRef>
          </c:tx>
          <c:dLbls>
            <c:delete val="1"/>
          </c:dLbls>
          <c:cat>
            <c:strRef>
              <c:f>Sheet1!$A$2:$A$8</c:f>
              <c:strCache>
                <c:ptCount val="7"/>
                <c:pt idx="0">
                  <c:v>Computer Use</c:v>
                </c:pt>
                <c:pt idx="1">
                  <c:v>Research</c:v>
                </c:pt>
                <c:pt idx="2">
                  <c:v>Group Study</c:v>
                </c:pt>
                <c:pt idx="3">
                  <c:v>Independent Study</c:v>
                </c:pt>
                <c:pt idx="4">
                  <c:v>Time Between Classes</c:v>
                </c:pt>
                <c:pt idx="5">
                  <c:v>Course Taught in the Library</c:v>
                </c:pt>
                <c:pt idx="6">
                  <c:v>Other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20.5</c:v>
                </c:pt>
                <c:pt idx="1">
                  <c:v>12.5</c:v>
                </c:pt>
                <c:pt idx="2">
                  <c:v>25</c:v>
                </c:pt>
                <c:pt idx="3">
                  <c:v>16.5</c:v>
                </c:pt>
                <c:pt idx="4">
                  <c:v>12.5</c:v>
                </c:pt>
                <c:pt idx="5">
                  <c:v>8</c:v>
                </c:pt>
                <c:pt idx="6">
                  <c:v>4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Sophomore</c:v>
                </c:pt>
              </c:strCache>
            </c:strRef>
          </c:tx>
          <c:dLbls>
            <c:delete val="1"/>
          </c:dLbls>
          <c:cat>
            <c:strRef>
              <c:f>Sheet1!$A$2:$A$8</c:f>
              <c:strCache>
                <c:ptCount val="7"/>
                <c:pt idx="0">
                  <c:v>Computer Use</c:v>
                </c:pt>
                <c:pt idx="1">
                  <c:v>Research</c:v>
                </c:pt>
                <c:pt idx="2">
                  <c:v>Group Study</c:v>
                </c:pt>
                <c:pt idx="3">
                  <c:v>Independent Study</c:v>
                </c:pt>
                <c:pt idx="4">
                  <c:v>Time Between Classes</c:v>
                </c:pt>
                <c:pt idx="5">
                  <c:v>Course Taught in the Library</c:v>
                </c:pt>
                <c:pt idx="6">
                  <c:v>Other</c:v>
                </c:pt>
              </c:strCache>
            </c:strRef>
          </c:cat>
          <c:val>
            <c:numRef>
              <c:f>Sheet1!$E$2:$E$8</c:f>
              <c:numCache>
                <c:formatCode>General</c:formatCode>
                <c:ptCount val="7"/>
                <c:pt idx="0">
                  <c:v>24</c:v>
                </c:pt>
                <c:pt idx="1">
                  <c:v>19</c:v>
                </c:pt>
                <c:pt idx="2">
                  <c:v>16</c:v>
                </c:pt>
                <c:pt idx="3">
                  <c:v>22</c:v>
                </c:pt>
                <c:pt idx="4">
                  <c:v>8</c:v>
                </c:pt>
                <c:pt idx="5">
                  <c:v>5.5</c:v>
                </c:pt>
                <c:pt idx="6">
                  <c:v>5.5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Freshman</c:v>
                </c:pt>
              </c:strCache>
            </c:strRef>
          </c:tx>
          <c:dLbls>
            <c:delete val="1"/>
          </c:dLbls>
          <c:cat>
            <c:strRef>
              <c:f>Sheet1!$A$2:$A$8</c:f>
              <c:strCache>
                <c:ptCount val="7"/>
                <c:pt idx="0">
                  <c:v>Computer Use</c:v>
                </c:pt>
                <c:pt idx="1">
                  <c:v>Research</c:v>
                </c:pt>
                <c:pt idx="2">
                  <c:v>Group Study</c:v>
                </c:pt>
                <c:pt idx="3">
                  <c:v>Independent Study</c:v>
                </c:pt>
                <c:pt idx="4">
                  <c:v>Time Between Classes</c:v>
                </c:pt>
                <c:pt idx="5">
                  <c:v>Course Taught in the Library</c:v>
                </c:pt>
                <c:pt idx="6">
                  <c:v>Other</c:v>
                </c:pt>
              </c:strCache>
            </c:strRef>
          </c:cat>
          <c:val>
            <c:numRef>
              <c:f>Sheet1!$F$2:$F$8</c:f>
              <c:numCache>
                <c:formatCode>General</c:formatCode>
                <c:ptCount val="7"/>
                <c:pt idx="0">
                  <c:v>19</c:v>
                </c:pt>
                <c:pt idx="1">
                  <c:v>22</c:v>
                </c:pt>
                <c:pt idx="2">
                  <c:v>8</c:v>
                </c:pt>
                <c:pt idx="3">
                  <c:v>19</c:v>
                </c:pt>
                <c:pt idx="4">
                  <c:v>16</c:v>
                </c:pt>
                <c:pt idx="5">
                  <c:v>13</c:v>
                </c:pt>
                <c:pt idx="6">
                  <c:v>3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Mean</c:v>
                </c:pt>
              </c:strCache>
            </c:strRef>
          </c:tx>
          <c:spPr>
            <a:gradFill flip="none" rotWithShape="1">
              <a:gsLst>
                <a:gs pos="0">
                  <a:srgbClr val="C0504D">
                    <a:lumMod val="75000"/>
                    <a:shade val="30000"/>
                    <a:satMod val="115000"/>
                  </a:srgbClr>
                </a:gs>
                <a:gs pos="50000">
                  <a:srgbClr val="C0504D">
                    <a:lumMod val="75000"/>
                    <a:shade val="67500"/>
                    <a:satMod val="115000"/>
                  </a:srgbClr>
                </a:gs>
                <a:gs pos="100000">
                  <a:srgbClr val="C0504D">
                    <a:lumMod val="75000"/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c:spPr>
          <c:cat>
            <c:strRef>
              <c:f>Sheet1!$A$2:$A$8</c:f>
              <c:strCache>
                <c:ptCount val="7"/>
                <c:pt idx="0">
                  <c:v>Computer Use</c:v>
                </c:pt>
                <c:pt idx="1">
                  <c:v>Research</c:v>
                </c:pt>
                <c:pt idx="2">
                  <c:v>Group Study</c:v>
                </c:pt>
                <c:pt idx="3">
                  <c:v>Independent Study</c:v>
                </c:pt>
                <c:pt idx="4">
                  <c:v>Time Between Classes</c:v>
                </c:pt>
                <c:pt idx="5">
                  <c:v>Course Taught in the Library</c:v>
                </c:pt>
                <c:pt idx="6">
                  <c:v>Other</c:v>
                </c:pt>
              </c:strCache>
            </c:strRef>
          </c:cat>
          <c:val>
            <c:numRef>
              <c:f>Sheet1!$G$2:$G$8</c:f>
              <c:numCache>
                <c:formatCode>General</c:formatCode>
                <c:ptCount val="7"/>
                <c:pt idx="0">
                  <c:v>22.3</c:v>
                </c:pt>
                <c:pt idx="1">
                  <c:v>14.3</c:v>
                </c:pt>
                <c:pt idx="2">
                  <c:v>16</c:v>
                </c:pt>
                <c:pt idx="3">
                  <c:v>20.6</c:v>
                </c:pt>
                <c:pt idx="4">
                  <c:v>12.6</c:v>
                </c:pt>
                <c:pt idx="5">
                  <c:v>9</c:v>
                </c:pt>
                <c:pt idx="6">
                  <c:v>5</c:v>
                </c:pt>
              </c:numCache>
            </c:numRef>
          </c:val>
        </c:ser>
        <c:dLbls>
          <c:showVal val="1"/>
        </c:dLbls>
        <c:axId val="75248768"/>
        <c:axId val="75326976"/>
      </c:barChart>
      <c:catAx>
        <c:axId val="75248768"/>
        <c:scaling>
          <c:orientation val="minMax"/>
        </c:scaling>
        <c:axPos val="l"/>
        <c:majorTickMark val="none"/>
        <c:tickLblPos val="nextTo"/>
        <c:crossAx val="75326976"/>
        <c:crosses val="autoZero"/>
        <c:auto val="1"/>
        <c:lblAlgn val="ctr"/>
        <c:lblOffset val="100"/>
      </c:catAx>
      <c:valAx>
        <c:axId val="75326976"/>
        <c:scaling>
          <c:orientation val="minMax"/>
          <c:max val="65"/>
          <c:min val="0"/>
        </c:scaling>
        <c:axPos val="b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Percentage of Response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752487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8.8610402572915988E-4"/>
          <c:y val="0.47669801691455232"/>
          <c:w val="0.23923538403853384"/>
          <c:h val="0.4486927975328126"/>
        </c:manualLayout>
      </c:layout>
      <c:overlay val="1"/>
      <c:spPr>
        <a:noFill/>
      </c:spPr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5"/>
  <c:chart>
    <c:plotArea>
      <c:layout>
        <c:manualLayout>
          <c:layoutTarget val="inner"/>
          <c:xMode val="edge"/>
          <c:yMode val="edge"/>
          <c:x val="8.4993559832798674E-2"/>
          <c:y val="4.4861391929187318E-2"/>
          <c:w val="0.58725329310471708"/>
          <c:h val="0.80463560804899403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Post-Graduate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100</c:v>
                </c:pt>
                <c:pt idx="1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Seniors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59.1</c:v>
                </c:pt>
                <c:pt idx="1">
                  <c:v>40.9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Juniors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45.2</c:v>
                </c:pt>
                <c:pt idx="1">
                  <c:v>54.8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Sophomores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45.8</c:v>
                </c:pt>
                <c:pt idx="1">
                  <c:v>54.2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Freshman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Sheet1!$F$2:$F$3</c:f>
              <c:numCache>
                <c:formatCode>General</c:formatCode>
                <c:ptCount val="2"/>
                <c:pt idx="0">
                  <c:v>33.300000000000004</c:v>
                </c:pt>
                <c:pt idx="1">
                  <c:v>66.7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Mean</c:v>
                </c:pt>
              </c:strCache>
            </c:strRef>
          </c:tx>
          <c:spPr>
            <a:solidFill>
              <a:srgbClr val="C00000"/>
            </a:solidFill>
          </c:spPr>
          <c:dLbls>
            <c:dLblPos val="outEnd"/>
            <c:showVal val="1"/>
          </c:dLbls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Sheet1!$G$2:$G$3</c:f>
              <c:numCache>
                <c:formatCode>General</c:formatCode>
                <c:ptCount val="2"/>
                <c:pt idx="0">
                  <c:v>47</c:v>
                </c:pt>
                <c:pt idx="1">
                  <c:v>53</c:v>
                </c:pt>
              </c:numCache>
            </c:numRef>
          </c:val>
        </c:ser>
        <c:axId val="60852864"/>
        <c:axId val="60866944"/>
      </c:barChart>
      <c:catAx>
        <c:axId val="60852864"/>
        <c:scaling>
          <c:orientation val="minMax"/>
        </c:scaling>
        <c:axPos val="b"/>
        <c:tickLblPos val="nextTo"/>
        <c:crossAx val="60866944"/>
        <c:crosses val="autoZero"/>
        <c:auto val="1"/>
        <c:lblAlgn val="ctr"/>
        <c:lblOffset val="100"/>
      </c:catAx>
      <c:valAx>
        <c:axId val="60866944"/>
        <c:scaling>
          <c:orientation val="minMax"/>
        </c:scaling>
        <c:axPos val="l"/>
        <c:majorGridlines/>
        <c:numFmt formatCode="General" sourceLinked="1"/>
        <c:tickLblPos val="nextTo"/>
        <c:crossAx val="608528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767017440576952"/>
          <c:y val="0.28259558180227484"/>
          <c:w val="0.24751702797659358"/>
          <c:h val="0.46258661417322838"/>
        </c:manualLayout>
      </c:layout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5"/>
  <c:chart>
    <c:plotArea>
      <c:layout/>
      <c:barChart>
        <c:barDir val="bar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Post-Graduate</c:v>
                </c:pt>
              </c:strCache>
            </c:strRef>
          </c:tx>
          <c:cat>
            <c:strRef>
              <c:f>Sheet1!$B$1:$F$1</c:f>
              <c:strCache>
                <c:ptCount val="5"/>
                <c:pt idx="0">
                  <c:v>Help/Refrence Desk</c:v>
                </c:pt>
                <c:pt idx="1">
                  <c:v>Books</c:v>
                </c:pt>
                <c:pt idx="2">
                  <c:v>Articles/Journals</c:v>
                </c:pt>
                <c:pt idx="3">
                  <c:v>Computer Internet</c:v>
                </c:pt>
                <c:pt idx="4">
                  <c:v>Other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11</c:v>
                </c:pt>
                <c:pt idx="1">
                  <c:v>22</c:v>
                </c:pt>
                <c:pt idx="2">
                  <c:v>22</c:v>
                </c:pt>
                <c:pt idx="3">
                  <c:v>33</c:v>
                </c:pt>
                <c:pt idx="4">
                  <c:v>11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Senior</c:v>
                </c:pt>
              </c:strCache>
            </c:strRef>
          </c:tx>
          <c:cat>
            <c:strRef>
              <c:f>Sheet1!$B$1:$F$1</c:f>
              <c:strCache>
                <c:ptCount val="5"/>
                <c:pt idx="0">
                  <c:v>Help/Refrence Desk</c:v>
                </c:pt>
                <c:pt idx="1">
                  <c:v>Books</c:v>
                </c:pt>
                <c:pt idx="2">
                  <c:v>Articles/Journals</c:v>
                </c:pt>
                <c:pt idx="3">
                  <c:v>Computer Internet</c:v>
                </c:pt>
                <c:pt idx="4">
                  <c:v>Other</c:v>
                </c:pt>
              </c:strCache>
            </c:strRef>
          </c:cat>
          <c:val>
            <c:numRef>
              <c:f>Sheet1!$B$3:$F$3</c:f>
              <c:numCache>
                <c:formatCode>General</c:formatCode>
                <c:ptCount val="5"/>
                <c:pt idx="0">
                  <c:v>4</c:v>
                </c:pt>
                <c:pt idx="1">
                  <c:v>7</c:v>
                </c:pt>
                <c:pt idx="2">
                  <c:v>30</c:v>
                </c:pt>
                <c:pt idx="3">
                  <c:v>59</c:v>
                </c:pt>
                <c:pt idx="4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Junior</c:v>
                </c:pt>
              </c:strCache>
            </c:strRef>
          </c:tx>
          <c:cat>
            <c:strRef>
              <c:f>Sheet1!$B$1:$F$1</c:f>
              <c:strCache>
                <c:ptCount val="5"/>
                <c:pt idx="0">
                  <c:v>Help/Refrence Desk</c:v>
                </c:pt>
                <c:pt idx="1">
                  <c:v>Books</c:v>
                </c:pt>
                <c:pt idx="2">
                  <c:v>Articles/Journals</c:v>
                </c:pt>
                <c:pt idx="3">
                  <c:v>Computer Internet</c:v>
                </c:pt>
                <c:pt idx="4">
                  <c:v>Other</c:v>
                </c:pt>
              </c:strCache>
            </c:strRef>
          </c:cat>
          <c:val>
            <c:numRef>
              <c:f>Sheet1!$B$4:$F$4</c:f>
              <c:numCache>
                <c:formatCode>General</c:formatCode>
                <c:ptCount val="5"/>
                <c:pt idx="0">
                  <c:v>20</c:v>
                </c:pt>
                <c:pt idx="1">
                  <c:v>10</c:v>
                </c:pt>
                <c:pt idx="2">
                  <c:v>17</c:v>
                </c:pt>
                <c:pt idx="3">
                  <c:v>51</c:v>
                </c:pt>
                <c:pt idx="4">
                  <c:v>2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Sophomore</c:v>
                </c:pt>
              </c:strCache>
            </c:strRef>
          </c:tx>
          <c:cat>
            <c:strRef>
              <c:f>Sheet1!$B$1:$F$1</c:f>
              <c:strCache>
                <c:ptCount val="5"/>
                <c:pt idx="0">
                  <c:v>Help/Refrence Desk</c:v>
                </c:pt>
                <c:pt idx="1">
                  <c:v>Books</c:v>
                </c:pt>
                <c:pt idx="2">
                  <c:v>Articles/Journals</c:v>
                </c:pt>
                <c:pt idx="3">
                  <c:v>Computer Internet</c:v>
                </c:pt>
                <c:pt idx="4">
                  <c:v>Other</c:v>
                </c:pt>
              </c:strCache>
            </c:strRef>
          </c:cat>
          <c:val>
            <c:numRef>
              <c:f>Sheet1!$B$5:$F$5</c:f>
              <c:numCache>
                <c:formatCode>General</c:formatCode>
                <c:ptCount val="5"/>
                <c:pt idx="0">
                  <c:v>11</c:v>
                </c:pt>
                <c:pt idx="1">
                  <c:v>18.5</c:v>
                </c:pt>
                <c:pt idx="2">
                  <c:v>18.5</c:v>
                </c:pt>
                <c:pt idx="3">
                  <c:v>52</c:v>
                </c:pt>
                <c:pt idx="4">
                  <c:v>0</c:v>
                </c:pt>
              </c:numCache>
            </c:numRef>
          </c:val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Freshman</c:v>
                </c:pt>
              </c:strCache>
            </c:strRef>
          </c:tx>
          <c:cat>
            <c:strRef>
              <c:f>Sheet1!$B$1:$F$1</c:f>
              <c:strCache>
                <c:ptCount val="5"/>
                <c:pt idx="0">
                  <c:v>Help/Refrence Desk</c:v>
                </c:pt>
                <c:pt idx="1">
                  <c:v>Books</c:v>
                </c:pt>
                <c:pt idx="2">
                  <c:v>Articles/Journals</c:v>
                </c:pt>
                <c:pt idx="3">
                  <c:v>Computer Internet</c:v>
                </c:pt>
                <c:pt idx="4">
                  <c:v>Other</c:v>
                </c:pt>
              </c:strCache>
            </c:strRef>
          </c:cat>
          <c:val>
            <c:numRef>
              <c:f>Sheet1!$B$6:$F$6</c:f>
              <c:numCache>
                <c:formatCode>General</c:formatCode>
                <c:ptCount val="5"/>
                <c:pt idx="0">
                  <c:v>8</c:v>
                </c:pt>
                <c:pt idx="1">
                  <c:v>16</c:v>
                </c:pt>
                <c:pt idx="2">
                  <c:v>12</c:v>
                </c:pt>
                <c:pt idx="3">
                  <c:v>64</c:v>
                </c:pt>
                <c:pt idx="4">
                  <c:v>0</c:v>
                </c:pt>
              </c:numCache>
            </c:numRef>
          </c:val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Mean</c:v>
                </c:pt>
              </c:strCache>
            </c:strRef>
          </c:tx>
          <c:spPr>
            <a:solidFill>
              <a:srgbClr val="C00000"/>
            </a:solidFill>
          </c:spPr>
          <c:dLbls>
            <c:dLblPos val="outEnd"/>
            <c:showVal val="1"/>
          </c:dLbls>
          <c:cat>
            <c:strRef>
              <c:f>Sheet1!$B$1:$F$1</c:f>
              <c:strCache>
                <c:ptCount val="5"/>
                <c:pt idx="0">
                  <c:v>Help/Refrence Desk</c:v>
                </c:pt>
                <c:pt idx="1">
                  <c:v>Books</c:v>
                </c:pt>
                <c:pt idx="2">
                  <c:v>Articles/Journals</c:v>
                </c:pt>
                <c:pt idx="3">
                  <c:v>Computer Internet</c:v>
                </c:pt>
                <c:pt idx="4">
                  <c:v>Other</c:v>
                </c:pt>
              </c:strCache>
            </c:strRef>
          </c:cat>
          <c:val>
            <c:numRef>
              <c:f>Sheet1!$B$7:$F$7</c:f>
              <c:numCache>
                <c:formatCode>General</c:formatCode>
                <c:ptCount val="5"/>
                <c:pt idx="0">
                  <c:v>12</c:v>
                </c:pt>
                <c:pt idx="1">
                  <c:v>13</c:v>
                </c:pt>
                <c:pt idx="2">
                  <c:v>19</c:v>
                </c:pt>
                <c:pt idx="3">
                  <c:v>54</c:v>
                </c:pt>
                <c:pt idx="4">
                  <c:v>2</c:v>
                </c:pt>
              </c:numCache>
            </c:numRef>
          </c:val>
        </c:ser>
        <c:axId val="61056128"/>
        <c:axId val="61057664"/>
      </c:barChart>
      <c:catAx>
        <c:axId val="61056128"/>
        <c:scaling>
          <c:orientation val="minMax"/>
        </c:scaling>
        <c:axPos val="l"/>
        <c:tickLblPos val="nextTo"/>
        <c:crossAx val="61057664"/>
        <c:crosses val="autoZero"/>
        <c:auto val="1"/>
        <c:lblAlgn val="ctr"/>
        <c:lblOffset val="100"/>
      </c:catAx>
      <c:valAx>
        <c:axId val="61057664"/>
        <c:scaling>
          <c:orientation val="minMax"/>
        </c:scaling>
        <c:axPos val="b"/>
        <c:majorGridlines/>
        <c:numFmt formatCode="General" sourceLinked="1"/>
        <c:tickLblPos val="nextTo"/>
        <c:crossAx val="6105612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BA5AC7-CFC8-4E56-AD78-67E20D7055AB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1A0BB-8B0D-4547-A262-5E7C0307B9B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BD60F-E052-418C-8FCD-32893A89CC68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F981E9-A35F-40CC-B1F7-AFF076856D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F8BF-46C3-4BC7-9899-717A51E71F72}" type="slidenum">
              <a:rPr lang="en-US" smtClean="0"/>
              <a:pPr/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F981E9-A35F-40CC-B1F7-AFF076856D46}" type="slidenum">
              <a:rPr lang="en-US" smtClean="0"/>
              <a:pPr/>
              <a:t>31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81C50DC-7A9C-4E0A-977D-544803B2FC4D}" type="datetimeFigureOut">
              <a:rPr lang="en-US" smtClean="0"/>
              <a:pPr/>
              <a:t>8/26/2011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3126482-F131-4386-B002-8B4E8075021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Assessment of Student Usage of Library Services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2009-2011</a:t>
            </a:r>
          </a:p>
          <a:p>
            <a:r>
              <a:rPr lang="en-US" dirty="0" smtClean="0"/>
              <a:t>Cory Mills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Applied Anthropology Course Spring 2009</a:t>
            </a:r>
          </a:p>
          <a:p>
            <a:r>
              <a:rPr lang="en-US" dirty="0" smtClean="0"/>
              <a:t>Cortinas</a:t>
            </a:r>
            <a:r>
              <a:rPr lang="en-US" dirty="0"/>
              <a:t> </a:t>
            </a:r>
            <a:r>
              <a:rPr lang="en-US" dirty="0" smtClean="0"/>
              <a:t>and Prendergast Internship Fall 2009</a:t>
            </a:r>
          </a:p>
          <a:p>
            <a:r>
              <a:rPr lang="en-US" dirty="0" smtClean="0"/>
              <a:t>Mills Internship Spring 2010 to Present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Mills Internship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Collected and Organized as much preexisting data as possible</a:t>
            </a:r>
          </a:p>
          <a:p>
            <a:r>
              <a:rPr lang="en-US" dirty="0" smtClean="0"/>
              <a:t>Re-evaluated earlier statistics</a:t>
            </a:r>
          </a:p>
          <a:p>
            <a:pPr lvl="1"/>
            <a:r>
              <a:rPr lang="en-US" dirty="0" smtClean="0"/>
              <a:t>Survey Sp2009</a:t>
            </a:r>
          </a:p>
          <a:p>
            <a:pPr lvl="1"/>
            <a:r>
              <a:rPr lang="en-US" dirty="0" smtClean="0"/>
              <a:t>Grand Tour 2 Sp2009</a:t>
            </a:r>
          </a:p>
          <a:p>
            <a:r>
              <a:rPr lang="en-US" dirty="0" smtClean="0"/>
              <a:t>Designed Interview Protocol</a:t>
            </a:r>
          </a:p>
          <a:p>
            <a:r>
              <a:rPr lang="en-US" dirty="0" smtClean="0"/>
              <a:t>Conduct Interviews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Specifics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 = 5</a:t>
            </a:r>
          </a:p>
          <a:p>
            <a:r>
              <a:rPr lang="en-US" dirty="0" smtClean="0"/>
              <a:t>Intercept students using library services</a:t>
            </a:r>
          </a:p>
          <a:p>
            <a:r>
              <a:rPr lang="en-US" dirty="0" smtClean="0"/>
              <a:t>One from each floor and each wing</a:t>
            </a:r>
          </a:p>
          <a:p>
            <a:r>
              <a:rPr lang="en-US" dirty="0" smtClean="0"/>
              <a:t>Interviews length: 8 – 20 minutes</a:t>
            </a:r>
          </a:p>
          <a:p>
            <a:r>
              <a:rPr lang="en-US" dirty="0" smtClean="0"/>
              <a:t>Recorded, Translated, Analyzed and Filed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Breakdown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quick look at the findings of Spring 2011 interview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447800"/>
            <a:ext cx="7391400" cy="5105400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Why do you use the Library, why not? </a:t>
            </a:r>
          </a:p>
          <a:p>
            <a:pPr lvl="1"/>
            <a:r>
              <a:rPr lang="en-US" dirty="0" smtClean="0"/>
              <a:t>Very heavy emphasis on Group Study on the second floor, East wing (TA2009)</a:t>
            </a:r>
          </a:p>
          <a:p>
            <a:pPr lvl="1"/>
            <a:r>
              <a:rPr lang="en-US" dirty="0" smtClean="0"/>
              <a:t>Evidence of greater independent study than initially assumed (S2009)</a:t>
            </a:r>
          </a:p>
          <a:p>
            <a:pPr lvl="1"/>
            <a:r>
              <a:rPr lang="en-US" dirty="0" smtClean="0"/>
              <a:t>Greater reliance on computer resources for research than hardcopy reference materials (GT2009)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do you use the Library?</a:t>
            </a:r>
            <a:br>
              <a:rPr lang="en-US" dirty="0" smtClean="0"/>
            </a:br>
            <a:r>
              <a:rPr lang="en-US" sz="1800" dirty="0" smtClean="0"/>
              <a:t>Spring 2009 Study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1524000"/>
          <a:ext cx="80772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Top Reasons for Using Library</a:t>
            </a:r>
          </a:p>
          <a:p>
            <a:pPr lvl="1"/>
            <a:r>
              <a:rPr lang="en-US" dirty="0" smtClean="0"/>
              <a:t>Independent study (100%)</a:t>
            </a:r>
          </a:p>
          <a:p>
            <a:pPr lvl="1"/>
            <a:r>
              <a:rPr lang="en-US" dirty="0" smtClean="0"/>
              <a:t>Conduct research (40%)</a:t>
            </a:r>
          </a:p>
          <a:p>
            <a:pPr lvl="1"/>
            <a:r>
              <a:rPr lang="en-US" dirty="0" smtClean="0"/>
              <a:t>Group Study</a:t>
            </a:r>
          </a:p>
          <a:p>
            <a:pPr lvl="1"/>
            <a:r>
              <a:rPr lang="en-US" dirty="0" smtClean="0"/>
              <a:t>Killing time Between Classes</a:t>
            </a:r>
          </a:p>
          <a:p>
            <a:pPr lvl="1"/>
            <a:endParaRPr lang="en-US" dirty="0" smtClean="0"/>
          </a:p>
          <a:p>
            <a:pPr marL="738188" lvl="1" indent="-738188">
              <a:buNone/>
            </a:pPr>
            <a:r>
              <a:rPr lang="en-US" dirty="0" smtClean="0"/>
              <a:t>“[I] mostly study or do homework, aside from that I may take a nap when I am waiting for my classes.”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Where do you prefer to work?</a:t>
            </a:r>
          </a:p>
          <a:p>
            <a:pPr lvl="1"/>
            <a:r>
              <a:rPr lang="en-US" dirty="0" smtClean="0"/>
              <a:t>Most avoid noisy areas, but not all</a:t>
            </a:r>
          </a:p>
          <a:p>
            <a:pPr lvl="1"/>
            <a:r>
              <a:rPr lang="en-US" dirty="0" smtClean="0"/>
              <a:t>Preference for Lib West 2</a:t>
            </a:r>
            <a:r>
              <a:rPr lang="en-US" baseline="30000" dirty="0" smtClean="0"/>
              <a:t>nd</a:t>
            </a:r>
            <a:r>
              <a:rPr lang="en-US" dirty="0" smtClean="0"/>
              <a:t> Floor</a:t>
            </a:r>
          </a:p>
          <a:p>
            <a:pPr lvl="1"/>
            <a:endParaRPr lang="en-US" dirty="0"/>
          </a:p>
          <a:p>
            <a:pPr marL="285750" lvl="1" algn="ctr">
              <a:buNone/>
            </a:pPr>
            <a:r>
              <a:rPr lang="en-US" dirty="0" smtClean="0"/>
              <a:t>“[I prefer to work on the first floor] because sometimes I find other classmates… and we can do teamwork. That’s when I want to study in groups”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Ins="457200"/>
          <a:lstStyle/>
          <a:p>
            <a:r>
              <a:rPr lang="en-US" dirty="0" smtClean="0"/>
              <a:t>Where do you prefer to avoid?</a:t>
            </a:r>
          </a:p>
          <a:p>
            <a:pPr lvl="1"/>
            <a:r>
              <a:rPr lang="en-US" dirty="0" smtClean="0"/>
              <a:t>Some avoid noise, notably Lib East 1</a:t>
            </a:r>
            <a:r>
              <a:rPr lang="en-US" baseline="30000" dirty="0" smtClean="0"/>
              <a:t>st</a:t>
            </a:r>
            <a:r>
              <a:rPr lang="en-US" dirty="0" smtClean="0"/>
              <a:t> and 2</a:t>
            </a:r>
            <a:r>
              <a:rPr lang="en-US" baseline="30000" dirty="0" smtClean="0"/>
              <a:t>nd</a:t>
            </a:r>
            <a:r>
              <a:rPr lang="en-US" dirty="0" smtClean="0"/>
              <a:t> Floor</a:t>
            </a:r>
          </a:p>
          <a:p>
            <a:pPr lvl="1"/>
            <a:r>
              <a:rPr lang="en-US" dirty="0" smtClean="0"/>
              <a:t>Some don’t mind</a:t>
            </a:r>
          </a:p>
          <a:p>
            <a:pPr lvl="1"/>
            <a:endParaRPr lang="en-US" dirty="0"/>
          </a:p>
          <a:p>
            <a:pPr marL="3657600" lvl="1" indent="-3657600">
              <a:buNone/>
            </a:pPr>
            <a:r>
              <a:rPr lang="en-US" dirty="0" smtClean="0"/>
              <a:t>“[I tend to avoid] wherever it’s really crowded. I don’t have a specific wing.” 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Do you use the books available in the library? Why or why not? </a:t>
            </a:r>
          </a:p>
          <a:p>
            <a:pPr lvl="1"/>
            <a:r>
              <a:rPr lang="en-US" dirty="0" smtClean="0"/>
              <a:t>English Major from 2</a:t>
            </a:r>
            <a:r>
              <a:rPr lang="en-US" baseline="30000" dirty="0" smtClean="0"/>
              <a:t>nd</a:t>
            </a:r>
            <a:r>
              <a:rPr lang="en-US" dirty="0" smtClean="0"/>
              <a:t> Grand Tour (2009)</a:t>
            </a:r>
          </a:p>
          <a:p>
            <a:pPr lvl="0"/>
            <a:endParaRPr lang="en-US" dirty="0"/>
          </a:p>
          <a:p>
            <a:pPr lvl="0"/>
            <a:r>
              <a:rPr lang="en-US" dirty="0" smtClean="0"/>
              <a:t>Do you know where the books for your major are located? Why or why not?</a:t>
            </a:r>
          </a:p>
          <a:p>
            <a:pPr lvl="1"/>
            <a:r>
              <a:rPr lang="en-US" dirty="0" smtClean="0"/>
              <a:t>Data suggests that most students do not</a:t>
            </a:r>
          </a:p>
          <a:p>
            <a:pPr lvl="0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34400" cy="7620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Do you know where the books for your major are located?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990600" y="1524000"/>
          <a:ext cx="8153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Most used books, and knew where major specific books were located (80%)</a:t>
            </a:r>
          </a:p>
          <a:p>
            <a:r>
              <a:rPr lang="en-US" dirty="0" smtClean="0"/>
              <a:t>Most have been required to use books, however heavy emphasis on online journals</a:t>
            </a:r>
          </a:p>
          <a:p>
            <a:endParaRPr lang="en-US" dirty="0" smtClean="0"/>
          </a:p>
          <a:p>
            <a:pPr marL="176213" indent="-176213" algn="just">
              <a:buNone/>
            </a:pPr>
            <a:r>
              <a:rPr lang="en-US" dirty="0" smtClean="0"/>
              <a:t>“Yeah, yeah, I’ve had to come here and check them out [for class]… but my microbio teacher told me that they had to do budget cuts so they don’t have the microbio book here”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143001"/>
            <a:ext cx="7620000" cy="5410200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What do you know about the library’s available services, and which ones do you use? </a:t>
            </a:r>
          </a:p>
          <a:p>
            <a:pPr lvl="1"/>
            <a:r>
              <a:rPr lang="en-US" dirty="0" smtClean="0"/>
              <a:t>Students have a tendency not to utilize available resources (S2009)</a:t>
            </a:r>
          </a:p>
          <a:p>
            <a:pPr lvl="1"/>
            <a:r>
              <a:rPr lang="en-US" dirty="0" smtClean="0"/>
              <a:t>List of services</a:t>
            </a:r>
          </a:p>
          <a:p>
            <a:pPr lvl="0">
              <a:buNone/>
            </a:pPr>
            <a:endParaRPr lang="en-US" dirty="0" smtClean="0"/>
          </a:p>
          <a:p>
            <a:pPr lvl="0"/>
            <a:r>
              <a:rPr lang="en-US" dirty="0" smtClean="0"/>
              <a:t>How did you learn about these services? </a:t>
            </a:r>
          </a:p>
          <a:p>
            <a:pPr lvl="0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What reference materials do you most commonly use?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9144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Workshops, mainly APA/MLA </a:t>
            </a:r>
            <a:r>
              <a:rPr lang="en-US" dirty="0"/>
              <a:t>W</a:t>
            </a:r>
            <a:r>
              <a:rPr lang="en-US" dirty="0" smtClean="0"/>
              <a:t>riting Workshops</a:t>
            </a:r>
          </a:p>
          <a:p>
            <a:r>
              <a:rPr lang="en-US" dirty="0" smtClean="0"/>
              <a:t>Online Databases</a:t>
            </a:r>
          </a:p>
          <a:p>
            <a:r>
              <a:rPr lang="en-US" dirty="0" smtClean="0"/>
              <a:t>Books</a:t>
            </a:r>
          </a:p>
          <a:p>
            <a:r>
              <a:rPr lang="en-US" dirty="0" smtClean="0"/>
              <a:t>Help Desks and Reference Librarians</a:t>
            </a:r>
          </a:p>
          <a:p>
            <a:r>
              <a:rPr lang="en-US" dirty="0" smtClean="0"/>
              <a:t>Tutoring sessions (?)</a:t>
            </a:r>
          </a:p>
          <a:p>
            <a:r>
              <a:rPr lang="en-US" dirty="0" smtClean="0"/>
              <a:t>Computer lab</a:t>
            </a:r>
          </a:p>
          <a:p>
            <a:r>
              <a:rPr lang="en-US" dirty="0" smtClean="0"/>
              <a:t>Interlibrary Loan</a:t>
            </a:r>
          </a:p>
          <a:p>
            <a:r>
              <a:rPr lang="en-US" dirty="0" smtClean="0"/>
              <a:t>Magazines</a:t>
            </a:r>
          </a:p>
          <a:p>
            <a:pPr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“The infamous Inter-Library Loan” 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057400"/>
            <a:ext cx="7620000" cy="3733800"/>
          </a:xfrm>
        </p:spPr>
        <p:txBody>
          <a:bodyPr/>
          <a:lstStyle/>
          <a:p>
            <a:r>
              <a:rPr lang="en-US" dirty="0" smtClean="0"/>
              <a:t>Teachers talk about library services</a:t>
            </a:r>
          </a:p>
          <a:p>
            <a:r>
              <a:rPr lang="en-US" dirty="0" smtClean="0"/>
              <a:t>Library representative visited class</a:t>
            </a:r>
          </a:p>
          <a:p>
            <a:r>
              <a:rPr lang="en-US" dirty="0" smtClean="0"/>
              <a:t>See signs for workshops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How about the staff that is there to help you, do you ask for help from them?</a:t>
            </a:r>
          </a:p>
          <a:p>
            <a:pPr lvl="1"/>
            <a:r>
              <a:rPr lang="en-US" dirty="0" smtClean="0"/>
              <a:t>Very little response</a:t>
            </a:r>
          </a:p>
          <a:p>
            <a:pPr lvl="1"/>
            <a:r>
              <a:rPr lang="en-US" dirty="0" smtClean="0"/>
              <a:t>Mostly for computer help</a:t>
            </a:r>
          </a:p>
          <a:p>
            <a:pPr lvl="1"/>
            <a:endParaRPr lang="en-US" dirty="0"/>
          </a:p>
          <a:p>
            <a:pPr marL="285750" lvl="1" algn="ctr">
              <a:buNone/>
            </a:pPr>
            <a:r>
              <a:rPr lang="en-US" dirty="0" smtClean="0"/>
              <a:t>“I asked one time, where was a building I was looking for, and they gave me a map and everything”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Do you consider the Library as a place to meet friends and socialize?</a:t>
            </a:r>
          </a:p>
          <a:p>
            <a:pPr lvl="1"/>
            <a:r>
              <a:rPr lang="en-US" dirty="0" smtClean="0"/>
              <a:t>16% students claimed to use the library for group study (S2009)</a:t>
            </a:r>
          </a:p>
          <a:p>
            <a:pPr lvl="1"/>
            <a:r>
              <a:rPr lang="en-US" dirty="0" smtClean="0"/>
              <a:t>Group activity on all three floors (TA2009)</a:t>
            </a:r>
          </a:p>
          <a:p>
            <a:pPr lvl="1"/>
            <a:r>
              <a:rPr lang="en-US" dirty="0" smtClean="0"/>
              <a:t>  “A good place to meet friends and eat lunch” (2GT2009)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Split Jury!</a:t>
            </a:r>
          </a:p>
          <a:p>
            <a:endParaRPr lang="en-US" dirty="0" smtClean="0"/>
          </a:p>
          <a:p>
            <a:r>
              <a:rPr lang="en-US" dirty="0" smtClean="0"/>
              <a:t>“Yes, I am always meeting people here” (40%)</a:t>
            </a:r>
          </a:p>
          <a:p>
            <a:r>
              <a:rPr lang="en-US" dirty="0" smtClean="0"/>
              <a:t>“Not so much, need to keep it quite” (40%)</a:t>
            </a:r>
          </a:p>
          <a:p>
            <a:r>
              <a:rPr lang="en-US" dirty="0" smtClean="0"/>
              <a:t>“for schoolwork, but not socializing”  (20%)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Do you often work alone or in groups? </a:t>
            </a:r>
          </a:p>
          <a:p>
            <a:pPr lvl="1"/>
            <a:r>
              <a:rPr lang="en-US" dirty="0" smtClean="0"/>
              <a:t>Mixed impressions of the second floor, </a:t>
            </a:r>
            <a:r>
              <a:rPr lang="en-US" dirty="0"/>
              <a:t>E</a:t>
            </a:r>
            <a:r>
              <a:rPr lang="en-US" dirty="0" smtClean="0"/>
              <a:t>ast wing (GT2009 &amp; 2GT2009)</a:t>
            </a:r>
          </a:p>
          <a:p>
            <a:pPr lvl="1"/>
            <a:r>
              <a:rPr lang="en-US" dirty="0" smtClean="0"/>
              <a:t>Library West is often considered a quiet zone</a:t>
            </a:r>
          </a:p>
          <a:p>
            <a:pPr lvl="1"/>
            <a:r>
              <a:rPr lang="en-US" dirty="0" smtClean="0"/>
              <a:t>Computer lab and lobby are not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Independent study was the dominant reason for using the library</a:t>
            </a:r>
          </a:p>
          <a:p>
            <a:r>
              <a:rPr lang="en-US" dirty="0" smtClean="0"/>
              <a:t>Some hostility toward group usage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If they existed, would you make use of designated “quiet” and “noisy” areas?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Yes (100%)</a:t>
            </a:r>
          </a:p>
          <a:p>
            <a:r>
              <a:rPr lang="en-US" dirty="0" smtClean="0"/>
              <a:t>Some compared to previous schools</a:t>
            </a:r>
          </a:p>
          <a:p>
            <a:pPr lvl="1"/>
            <a:r>
              <a:rPr lang="en-US" dirty="0" smtClean="0"/>
              <a:t>Florida Tech and UF</a:t>
            </a:r>
          </a:p>
          <a:p>
            <a:endParaRPr lang="en-US" dirty="0"/>
          </a:p>
          <a:p>
            <a:pPr>
              <a:buNone/>
            </a:pPr>
            <a:r>
              <a:rPr lang="en-US" dirty="0" smtClean="0"/>
              <a:t>“Sometimes it is incredibly loud </a:t>
            </a:r>
          </a:p>
          <a:p>
            <a:pPr marL="1035050">
              <a:buNone/>
            </a:pPr>
            <a:r>
              <a:rPr lang="en-US" dirty="0" smtClean="0"/>
              <a:t>with people just chatting, and I can tell </a:t>
            </a:r>
          </a:p>
          <a:p>
            <a:pPr marL="1550988" algn="r">
              <a:buNone/>
            </a:pPr>
            <a:r>
              <a:rPr lang="en-US" dirty="0" smtClean="0"/>
              <a:t>it’s usually just social, they just hang out”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What services do you require for group study? Does the library offer those services? </a:t>
            </a:r>
          </a:p>
          <a:p>
            <a:pPr lvl="1"/>
            <a:r>
              <a:rPr lang="en-US" dirty="0" smtClean="0"/>
              <a:t>Almost all students identified the Group Study rooms and tables (GT2009)</a:t>
            </a:r>
          </a:p>
          <a:p>
            <a:pPr lvl="1"/>
            <a:endParaRPr lang="en-US" dirty="0" smtClean="0"/>
          </a:p>
          <a:p>
            <a:pPr lvl="0"/>
            <a:r>
              <a:rPr lang="en-US" dirty="0" smtClean="0"/>
              <a:t>How could the library better serve your group study needs?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More CPUs and Large Monitors in group rooms</a:t>
            </a:r>
          </a:p>
          <a:p>
            <a:r>
              <a:rPr lang="en-US" dirty="0" smtClean="0"/>
              <a:t>More group rooms</a:t>
            </a:r>
          </a:p>
          <a:p>
            <a:r>
              <a:rPr lang="en-US" dirty="0" smtClean="0"/>
              <a:t>Larger computer lab</a:t>
            </a:r>
          </a:p>
          <a:p>
            <a:r>
              <a:rPr lang="en-US" dirty="0" smtClean="0"/>
              <a:t>Enforce group room “law”</a:t>
            </a:r>
          </a:p>
          <a:p>
            <a:r>
              <a:rPr lang="en-US" dirty="0" smtClean="0"/>
              <a:t>Make appointments for group rooms</a:t>
            </a:r>
          </a:p>
          <a:p>
            <a:r>
              <a:rPr lang="en-US" dirty="0" smtClean="0"/>
              <a:t>Whiteboards for student to use</a:t>
            </a:r>
          </a:p>
          <a:p>
            <a:r>
              <a:rPr lang="en-US" dirty="0" smtClean="0"/>
              <a:t>Walking assistant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Why do you use the computer lab? Do you ever use the computer lab for group activities? Can you tell us more about this?</a:t>
            </a:r>
          </a:p>
          <a:p>
            <a:pPr lvl="1"/>
            <a:r>
              <a:rPr lang="en-US" dirty="0" smtClean="0"/>
              <a:t>We know the computer lab is the most popularly used part of the Library (S2009, GT2009, 2GT2009)</a:t>
            </a: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Interview 2011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Not much!</a:t>
            </a:r>
          </a:p>
          <a:p>
            <a:r>
              <a:rPr lang="en-US" dirty="0" smtClean="0"/>
              <a:t>Printing (40%)</a:t>
            </a:r>
          </a:p>
          <a:p>
            <a:r>
              <a:rPr lang="en-US" dirty="0" smtClean="0"/>
              <a:t>Do not use (40%)</a:t>
            </a:r>
          </a:p>
          <a:p>
            <a:r>
              <a:rPr lang="en-US" dirty="0" smtClean="0"/>
              <a:t>Online classes and checking email (20%)</a:t>
            </a:r>
          </a:p>
          <a:p>
            <a:endParaRPr lang="en-US" dirty="0"/>
          </a:p>
          <a:p>
            <a:pPr>
              <a:buNone/>
            </a:pPr>
            <a:r>
              <a:rPr lang="en-US" dirty="0" smtClean="0"/>
              <a:t>Never for group work</a:t>
            </a:r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dirty="0" smtClean="0"/>
              <a:t>“[The computer lab] is for individual use”</a:t>
            </a: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36637"/>
            <a:ext cx="8229600" cy="4525963"/>
          </a:xfrm>
        </p:spPr>
        <p:txBody>
          <a:bodyPr anchor="ctr"/>
          <a:lstStyle/>
          <a:p>
            <a:pPr marL="0" lvl="0" indent="0" algn="ctr">
              <a:buNone/>
            </a:pPr>
            <a:r>
              <a:rPr lang="en-US" dirty="0" smtClean="0"/>
              <a:t>What would improve your usage of the library and the services it offers?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Possible Improvements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Walking librarians</a:t>
            </a:r>
          </a:p>
          <a:p>
            <a:r>
              <a:rPr lang="en-US" dirty="0" smtClean="0"/>
              <a:t>Extended hours (but not as big a deal now)</a:t>
            </a:r>
          </a:p>
          <a:p>
            <a:r>
              <a:rPr lang="en-US" dirty="0" smtClean="0"/>
              <a:t>Open wireless</a:t>
            </a:r>
          </a:p>
          <a:p>
            <a:r>
              <a:rPr lang="en-US" dirty="0" smtClean="0"/>
              <a:t>Enforced quiet zones</a:t>
            </a:r>
          </a:p>
          <a:p>
            <a:r>
              <a:rPr lang="en-US" dirty="0" smtClean="0"/>
              <a:t>More large monitors in group rooms</a:t>
            </a:r>
          </a:p>
          <a:p>
            <a:r>
              <a:rPr lang="en-US" dirty="0" smtClean="0"/>
              <a:t>Management of group rooms</a:t>
            </a:r>
          </a:p>
          <a:p>
            <a:pPr lvl="1"/>
            <a:r>
              <a:rPr lang="en-US" dirty="0" smtClean="0"/>
              <a:t>Kick out individuals</a:t>
            </a:r>
          </a:p>
          <a:p>
            <a:pPr lvl="1"/>
            <a:r>
              <a:rPr lang="en-US" dirty="0" smtClean="0"/>
              <a:t>Make groups use them</a:t>
            </a:r>
          </a:p>
          <a:p>
            <a:pPr lvl="1"/>
            <a:r>
              <a:rPr lang="en-US" dirty="0" smtClean="0"/>
              <a:t>Few more rooms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notes of Interest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Majority of students use library for independent study and academic research</a:t>
            </a:r>
          </a:p>
          <a:p>
            <a:r>
              <a:rPr lang="en-US" dirty="0" smtClean="0"/>
              <a:t>Group use is secondary</a:t>
            </a:r>
          </a:p>
          <a:p>
            <a:r>
              <a:rPr lang="en-US" dirty="0" smtClean="0"/>
              <a:t>Complaints of noise are “occasional”</a:t>
            </a:r>
          </a:p>
          <a:p>
            <a:r>
              <a:rPr lang="en-US" dirty="0" smtClean="0"/>
              <a:t>Quiet floors work in other schools, but our library’s layout may make it more difficult</a:t>
            </a: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Potential Future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Assess workshop success</a:t>
            </a:r>
          </a:p>
          <a:p>
            <a:r>
              <a:rPr lang="en-US" dirty="0" smtClean="0"/>
              <a:t>Camus wide survey</a:t>
            </a:r>
          </a:p>
          <a:p>
            <a:pPr lvl="1"/>
            <a:r>
              <a:rPr lang="en-US" dirty="0" smtClean="0"/>
              <a:t>All studies have been held inside of Library as of this point</a:t>
            </a:r>
          </a:p>
          <a:p>
            <a:r>
              <a:rPr lang="en-US" dirty="0" smtClean="0"/>
              <a:t>Design Service Awareness Projects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161</TotalTime>
  <Words>1098</Words>
  <Application>Microsoft Office PowerPoint</Application>
  <PresentationFormat>On-screen Show (4:3)</PresentationFormat>
  <Paragraphs>188</Paragraphs>
  <Slides>31</Slides>
  <Notes>31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Solstice</vt:lpstr>
      <vt:lpstr>Assessment of Student Usage of Library Services</vt:lpstr>
      <vt:lpstr>History of Study</vt:lpstr>
      <vt:lpstr>Mills Internship</vt:lpstr>
      <vt:lpstr>Interview Specifics</vt:lpstr>
      <vt:lpstr>Breakdown</vt:lpstr>
      <vt:lpstr>Slide 6</vt:lpstr>
      <vt:lpstr>Why do you use the Library? Spring 2009 Study</vt:lpstr>
      <vt:lpstr>Interview 2011</vt:lpstr>
      <vt:lpstr>Interview 2011</vt:lpstr>
      <vt:lpstr>Interview 2011</vt:lpstr>
      <vt:lpstr>Slide 11</vt:lpstr>
      <vt:lpstr>Do you know where the books for your major are located?</vt:lpstr>
      <vt:lpstr>Interview 2011</vt:lpstr>
      <vt:lpstr>Slide 14</vt:lpstr>
      <vt:lpstr>What reference materials do you most commonly use?</vt:lpstr>
      <vt:lpstr>Interview 2011</vt:lpstr>
      <vt:lpstr>Interview 2011</vt:lpstr>
      <vt:lpstr>Interview 2011</vt:lpstr>
      <vt:lpstr>Slide 19</vt:lpstr>
      <vt:lpstr>Interview 2011</vt:lpstr>
      <vt:lpstr>Slide 21</vt:lpstr>
      <vt:lpstr>Interview 2011</vt:lpstr>
      <vt:lpstr>Interview 2011</vt:lpstr>
      <vt:lpstr>Slide 24</vt:lpstr>
      <vt:lpstr>Interview 2011</vt:lpstr>
      <vt:lpstr>Slide 26</vt:lpstr>
      <vt:lpstr>Interview 2011</vt:lpstr>
      <vt:lpstr>Slide 28</vt:lpstr>
      <vt:lpstr>Possible Improvements</vt:lpstr>
      <vt:lpstr>Other notes of Interest</vt:lpstr>
      <vt:lpstr>Potential Future Projects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of Student Usage of Library Services</dc:title>
  <dc:creator>Cory</dc:creator>
  <cp:lastModifiedBy>Cory</cp:lastModifiedBy>
  <cp:revision>17</cp:revision>
  <dcterms:created xsi:type="dcterms:W3CDTF">2011-04-19T00:15:46Z</dcterms:created>
  <dcterms:modified xsi:type="dcterms:W3CDTF">2011-08-26T17:15:28Z</dcterms:modified>
</cp:coreProperties>
</file>